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323" r:id="rId3"/>
    <p:sldId id="324" r:id="rId4"/>
    <p:sldId id="325" r:id="rId5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22C74-655E-D94E-B23E-DAE0D6F4297C}" type="datetimeFigureOut">
              <a:rPr lang="sv-SE" smtClean="0"/>
              <a:t>18-03-17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12779-C203-F349-AC6D-A5DFDE58975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972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3600450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5168237"/>
            <a:ext cx="6400800" cy="8106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D05D-CFD0-9045-B24C-8055FB318937}" type="datetimeFigureOut">
              <a:rPr lang="sv-SE" smtClean="0"/>
              <a:t>18-03-17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C9D3-28AB-0341-BF57-1209ABD175B9}" type="slidenum">
              <a:rPr lang="sv-SE" smtClean="0"/>
              <a:t>‹Nr.›</a:t>
            </a:fld>
            <a:endParaRPr lang="sv-SE"/>
          </a:p>
        </p:txBody>
      </p:sp>
      <p:pic>
        <p:nvPicPr>
          <p:cNvPr id="7" name="Bildobjekt 6" descr="mis-logo.jpg"/>
          <p:cNvPicPr>
            <a:picLocks noChangeAspect="1"/>
          </p:cNvPicPr>
          <p:nvPr userDrawn="1"/>
        </p:nvPicPr>
        <p:blipFill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28" y="892037"/>
            <a:ext cx="4870449" cy="273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0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D05D-CFD0-9045-B24C-8055FB318937}" type="datetimeFigureOut">
              <a:rPr lang="sv-SE" smtClean="0"/>
              <a:t>18-03-17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C9D3-28AB-0341-BF57-1209ABD175B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540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D05D-CFD0-9045-B24C-8055FB318937}" type="datetimeFigureOut">
              <a:rPr lang="sv-SE" smtClean="0"/>
              <a:t>18-03-17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C9D3-28AB-0341-BF57-1209ABD175B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6572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5896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Ø"/>
              <a:defRPr/>
            </a:lvl1pPr>
            <a:lvl2pPr marL="742950" indent="-203200">
              <a:buClr>
                <a:schemeClr val="accent3">
                  <a:lumMod val="60000"/>
                  <a:lumOff val="40000"/>
                </a:schemeClr>
              </a:buClr>
              <a:buSzPct val="75000"/>
              <a:defRPr/>
            </a:lvl2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D05D-CFD0-9045-B24C-8055FB318937}" type="datetimeFigureOut">
              <a:rPr lang="sv-SE" smtClean="0"/>
              <a:t>18-03-17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EDFF-DC51-2147-B033-CD861DC2670E}" type="slidenum">
              <a:rPr lang="sv-SE" smtClean="0"/>
              <a:t>‹Nr.›</a:t>
            </a:fld>
            <a:endParaRPr lang="sv-SE" dirty="0"/>
          </a:p>
        </p:txBody>
      </p:sp>
      <p:sp>
        <p:nvSpPr>
          <p:cNvPr id="7" name="Rektangel 6"/>
          <p:cNvSpPr/>
          <p:nvPr userDrawn="1"/>
        </p:nvSpPr>
        <p:spPr>
          <a:xfrm>
            <a:off x="1037812" y="1269873"/>
            <a:ext cx="7046188" cy="7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mis-logo-blad.jpg"/>
          <p:cNvPicPr>
            <a:picLocks noChangeAspect="1"/>
          </p:cNvPicPr>
          <p:nvPr userDrawn="1"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055" y="2044321"/>
            <a:ext cx="2497471" cy="285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2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D05D-CFD0-9045-B24C-8055FB318937}" type="datetimeFigureOut">
              <a:rPr lang="sv-SE" smtClean="0"/>
              <a:t>18-03-17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C9D3-28AB-0341-BF57-1209ABD175B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967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D05D-CFD0-9045-B24C-8055FB318937}" type="datetimeFigureOut">
              <a:rPr lang="sv-SE" smtClean="0"/>
              <a:t>18-03-17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C9D3-28AB-0341-BF57-1209ABD175B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692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D05D-CFD0-9045-B24C-8055FB318937}" type="datetimeFigureOut">
              <a:rPr lang="sv-SE" smtClean="0"/>
              <a:t>18-03-17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C9D3-28AB-0341-BF57-1209ABD175B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258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D05D-CFD0-9045-B24C-8055FB318937}" type="datetimeFigureOut">
              <a:rPr lang="sv-SE" smtClean="0"/>
              <a:t>18-03-17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C9D3-28AB-0341-BF57-1209ABD175B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370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D05D-CFD0-9045-B24C-8055FB318937}" type="datetimeFigureOut">
              <a:rPr lang="sv-SE" smtClean="0"/>
              <a:t>18-03-17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C9D3-28AB-0341-BF57-1209ABD175B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42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D05D-CFD0-9045-B24C-8055FB318937}" type="datetimeFigureOut">
              <a:rPr lang="sv-SE" smtClean="0"/>
              <a:t>18-03-17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C9D3-28AB-0341-BF57-1209ABD175B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694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D05D-CFD0-9045-B24C-8055FB318937}" type="datetimeFigureOut">
              <a:rPr lang="sv-SE" smtClean="0"/>
              <a:t>18-03-17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C9D3-28AB-0341-BF57-1209ABD175B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526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7D05D-CFD0-9045-B24C-8055FB318937}" type="datetimeFigureOut">
              <a:rPr lang="sv-SE" smtClean="0"/>
              <a:t>18-03-17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5C9D3-28AB-0341-BF57-1209ABD175B9}" type="slidenum">
              <a:rPr lang="sv-SE" smtClean="0"/>
              <a:t>‹Nr.›</a:t>
            </a:fld>
            <a:endParaRPr lang="sv-SE"/>
          </a:p>
        </p:txBody>
      </p:sp>
      <p:pic>
        <p:nvPicPr>
          <p:cNvPr id="10" name="Bildobjekt 9" descr="mis-logo_mellan.jpg"/>
          <p:cNvPicPr>
            <a:picLocks noChangeAspect="1"/>
          </p:cNvPicPr>
          <p:nvPr userDrawn="1"/>
        </p:nvPicPr>
        <p:blipFill>
          <a:blip r:embed="rId14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4" y="82926"/>
            <a:ext cx="1397232" cy="78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8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Calisto MT"/>
          <a:ea typeface="+mj-ea"/>
          <a:cs typeface="Calisto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Calisto MT"/>
          <a:ea typeface="+mn-ea"/>
          <a:cs typeface="Calisto M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Calisto MT"/>
          <a:ea typeface="+mn-ea"/>
          <a:cs typeface="Calisto M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alisto MT"/>
          <a:ea typeface="+mn-ea"/>
          <a:cs typeface="Calisto M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Calisto MT"/>
          <a:ea typeface="+mn-ea"/>
          <a:cs typeface="Calisto M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Calisto MT"/>
          <a:ea typeface="+mn-ea"/>
          <a:cs typeface="Calisto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MIS 2020 – strategier &amp; mål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139113" y="5168237"/>
            <a:ext cx="7004889" cy="1156181"/>
          </a:xfrm>
        </p:spPr>
        <p:txBody>
          <a:bodyPr>
            <a:normAutofit/>
          </a:bodyPr>
          <a:lstStyle/>
          <a:p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342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 6"/>
          <p:cNvSpPr/>
          <p:nvPr/>
        </p:nvSpPr>
        <p:spPr>
          <a:xfrm>
            <a:off x="576104" y="1249679"/>
            <a:ext cx="8229600" cy="552363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6" name="Ellips 5"/>
          <p:cNvSpPr/>
          <p:nvPr/>
        </p:nvSpPr>
        <p:spPr>
          <a:xfrm>
            <a:off x="2144104" y="1898633"/>
            <a:ext cx="5031000" cy="41509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5" name="Ellips 4"/>
          <p:cNvSpPr/>
          <p:nvPr/>
        </p:nvSpPr>
        <p:spPr>
          <a:xfrm>
            <a:off x="3715717" y="3247320"/>
            <a:ext cx="1826171" cy="137582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8" name="Textruta 2"/>
          <p:cNvSpPr txBox="1"/>
          <p:nvPr/>
        </p:nvSpPr>
        <p:spPr>
          <a:xfrm>
            <a:off x="3715717" y="3365166"/>
            <a:ext cx="1782114" cy="103770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sz="4800" dirty="0">
                <a:solidFill>
                  <a:srgbClr val="FFFFFF"/>
                </a:solidFill>
                <a:effectLst/>
                <a:ea typeface="ＭＳ 明朝"/>
                <a:cs typeface="Times New Roman"/>
              </a:rPr>
              <a:t>MIS</a:t>
            </a:r>
            <a:br>
              <a:rPr sz="4800" dirty="0">
                <a:solidFill>
                  <a:srgbClr val="FFFFFF"/>
                </a:solidFill>
                <a:effectLst/>
                <a:ea typeface="ＭＳ 明朝"/>
                <a:cs typeface="Times New Roman"/>
              </a:rPr>
            </a:br>
            <a:endParaRPr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Projekt - MIS 2020 - Fokusområden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6900144" y="2600988"/>
            <a:ext cx="2448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Sätt fokus på kärnverksamheten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4400415" y="6049578"/>
            <a:ext cx="228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Bli en viktig aktör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3609018" y="1417638"/>
            <a:ext cx="280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Stärk det interna arbetet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428888" y="3590859"/>
            <a:ext cx="1715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Bredda perspektivet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1275528" y="1980782"/>
            <a:ext cx="1715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Öka </a:t>
            </a:r>
            <a:r>
              <a:rPr lang="sv-SE" dirty="0" smtClean="0"/>
              <a:t>medlemsnyttan</a:t>
            </a:r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7090488" y="4831123"/>
            <a:ext cx="171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Öka samarbeten</a:t>
            </a:r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>
            <a:off x="1286496" y="5590577"/>
            <a:ext cx="1715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Bli en attraktiv förening</a:t>
            </a:r>
            <a:endParaRPr lang="sv-SE" dirty="0"/>
          </a:p>
        </p:txBody>
      </p:sp>
      <p:sp>
        <p:nvSpPr>
          <p:cNvPr id="17" name="textruta 16"/>
          <p:cNvSpPr txBox="1"/>
          <p:nvPr/>
        </p:nvSpPr>
        <p:spPr>
          <a:xfrm>
            <a:off x="3715717" y="2416322"/>
            <a:ext cx="1715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Balansera ambitionsnivån</a:t>
            </a:r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>
            <a:off x="2133136" y="3590859"/>
            <a:ext cx="1715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Värva nya medlemmar</a:t>
            </a:r>
            <a:endParaRPr lang="sv-SE" dirty="0"/>
          </a:p>
        </p:txBody>
      </p:sp>
      <p:sp>
        <p:nvSpPr>
          <p:cNvPr id="19" name="textruta 18"/>
          <p:cNvSpPr txBox="1"/>
          <p:nvPr/>
        </p:nvSpPr>
        <p:spPr>
          <a:xfrm>
            <a:off x="3715717" y="4983523"/>
            <a:ext cx="211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Nå ut med information</a:t>
            </a:r>
            <a:endParaRPr lang="sv-SE" dirty="0"/>
          </a:p>
        </p:txBody>
      </p:sp>
      <p:sp>
        <p:nvSpPr>
          <p:cNvPr id="20" name="textruta 19"/>
          <p:cNvSpPr txBox="1"/>
          <p:nvPr/>
        </p:nvSpPr>
        <p:spPr>
          <a:xfrm>
            <a:off x="5497831" y="3406193"/>
            <a:ext cx="1715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Stärk erbjudandet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043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MIS </a:t>
            </a:r>
            <a:r>
              <a:rPr lang="sv-SE" dirty="0" smtClean="0"/>
              <a:t>– Mission och Vision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sz="2800" b="1" i="1" dirty="0"/>
              <a:t>MIS Mission:</a:t>
            </a:r>
            <a:endParaRPr lang="sv-SE" sz="2800" dirty="0"/>
          </a:p>
          <a:p>
            <a:pPr marL="0" indent="0">
              <a:buNone/>
            </a:pPr>
            <a:r>
              <a:rPr lang="sv-SE" sz="2800" dirty="0"/>
              <a:t>Alla individer och organisationer som använder eller drar nytta av revision för att bidra till hållbar utveckling inom våra fokusområden uppskattar ett medlemskap i MIS</a:t>
            </a:r>
          </a:p>
          <a:p>
            <a:endParaRPr lang="sv-SE" sz="2800" dirty="0"/>
          </a:p>
          <a:p>
            <a:pPr marL="0" indent="0">
              <a:buNone/>
            </a:pPr>
            <a:r>
              <a:rPr lang="sv-SE" sz="2800" b="1" i="1" dirty="0"/>
              <a:t>Strategi:</a:t>
            </a:r>
            <a:endParaRPr lang="sv-SE" sz="2800" dirty="0"/>
          </a:p>
          <a:p>
            <a:pPr marL="0" indent="0">
              <a:buNone/>
            </a:pPr>
            <a:r>
              <a:rPr lang="sv-SE" sz="2800" dirty="0"/>
              <a:t>MIS kommer att byta fokus i vårt erbjudande från miljörevision till miljö- och hållbarhetsrevision och på det sättet attrahera fler medlemmar och bidra mer till hållbar utveckling.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084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MIS - Mål </a:t>
            </a:r>
            <a:r>
              <a:rPr lang="sv-SE" dirty="0" smtClean="0"/>
              <a:t>2018-2019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Mål för 2018:</a:t>
            </a:r>
          </a:p>
          <a:p>
            <a:pPr lvl="0"/>
            <a:r>
              <a:rPr lang="sv-SE" dirty="0"/>
              <a:t>Minst 10 kvalitetsrevisorer eller arbetsmiljörevisorer som nya medlemmar</a:t>
            </a:r>
          </a:p>
          <a:p>
            <a:pPr lvl="0"/>
            <a:r>
              <a:rPr lang="sv-SE" dirty="0"/>
              <a:t>10 </a:t>
            </a:r>
            <a:r>
              <a:rPr lang="sv-SE" dirty="0" err="1"/>
              <a:t>st</a:t>
            </a:r>
            <a:r>
              <a:rPr lang="sv-SE" dirty="0"/>
              <a:t> nya studentmedlemmar under 2018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Före utgången av 2019:</a:t>
            </a:r>
            <a:endParaRPr lang="sv-SE" dirty="0"/>
          </a:p>
          <a:p>
            <a:pPr lvl="0"/>
            <a:r>
              <a:rPr lang="sv-SE" dirty="0"/>
              <a:t>Minst 20 nya medlemmar från något av MIS nya fokusområden</a:t>
            </a:r>
          </a:p>
          <a:p>
            <a:pPr lvl="0"/>
            <a:r>
              <a:rPr lang="sv-SE" dirty="0"/>
              <a:t>Minst 1 utbildning inom kvalitetsrevision eller arbetsmiljörevision</a:t>
            </a:r>
          </a:p>
          <a:p>
            <a:pPr lvl="0"/>
            <a:r>
              <a:rPr lang="sv-SE" dirty="0"/>
              <a:t>25 % av fakturorna via e-mail under 2019</a:t>
            </a:r>
          </a:p>
          <a:p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Verksamhetsplanen för respektive år är se som </a:t>
            </a:r>
            <a:r>
              <a:rPr lang="sv-SE" smtClean="0"/>
              <a:t>handlingsplan för </a:t>
            </a:r>
            <a:r>
              <a:rPr lang="sv-SE" dirty="0" smtClean="0"/>
              <a:t>att </a:t>
            </a:r>
            <a:r>
              <a:rPr lang="sv-SE" smtClean="0"/>
              <a:t>uppnå målen</a:t>
            </a:r>
          </a:p>
        </p:txBody>
      </p:sp>
    </p:spTree>
    <p:extLst>
      <p:ext uri="{BB962C8B-B14F-4D97-AF65-F5344CB8AC3E}">
        <p14:creationId xmlns:p14="http://schemas.microsoft.com/office/powerpoint/2010/main" val="1183129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53084</TotalTime>
  <Words>179</Words>
  <Application>Microsoft Macintosh PowerPoint</Application>
  <PresentationFormat>Bildspel på skärmen (4:3)</PresentationFormat>
  <Paragraphs>32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5" baseType="lpstr">
      <vt:lpstr>Office-tema</vt:lpstr>
      <vt:lpstr>MIS 2020 – strategier &amp; mål</vt:lpstr>
      <vt:lpstr>Projekt - MIS 2020 - Fokusområden</vt:lpstr>
      <vt:lpstr>MIS – Mission och Vision</vt:lpstr>
      <vt:lpstr>MIS - Mål 2018-2019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Rignell</dc:creator>
  <cp:lastModifiedBy>Magnus Rignell</cp:lastModifiedBy>
  <cp:revision>99</cp:revision>
  <dcterms:created xsi:type="dcterms:W3CDTF">2016-10-24T17:56:29Z</dcterms:created>
  <dcterms:modified xsi:type="dcterms:W3CDTF">2018-03-17T20:03:34Z</dcterms:modified>
</cp:coreProperties>
</file>